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5" r:id="rId12"/>
    <p:sldId id="266" r:id="rId13"/>
    <p:sldId id="267" r:id="rId14"/>
    <p:sldId id="268" r:id="rId15"/>
    <p:sldId id="269" r:id="rId16"/>
    <p:sldId id="270" r:id="rId17"/>
    <p:sldId id="281" r:id="rId18"/>
    <p:sldId id="282" r:id="rId19"/>
    <p:sldId id="271" r:id="rId20"/>
    <p:sldId id="272" r:id="rId21"/>
    <p:sldId id="273" r:id="rId22"/>
    <p:sldId id="274" r:id="rId23"/>
    <p:sldId id="275" r:id="rId24"/>
    <p:sldId id="276" r:id="rId25"/>
    <p:sldId id="279" r:id="rId26"/>
    <p:sldId id="280" r:id="rId27"/>
    <p:sldId id="283" r:id="rId28"/>
    <p:sldId id="287" r:id="rId29"/>
    <p:sldId id="284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C26C-1612-4021-AD38-1DAE11054919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4B1C74-DF17-4A7C-B839-84A755C636E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C26C-1612-4021-AD38-1DAE11054919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1C74-DF17-4A7C-B839-84A755C636E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C26C-1612-4021-AD38-1DAE11054919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1C74-DF17-4A7C-B839-84A755C636E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C26C-1612-4021-AD38-1DAE11054919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4B1C74-DF17-4A7C-B839-84A755C636E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C26C-1612-4021-AD38-1DAE11054919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1C74-DF17-4A7C-B839-84A755C636E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C26C-1612-4021-AD38-1DAE11054919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1C74-DF17-4A7C-B839-84A755C636E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C26C-1612-4021-AD38-1DAE11054919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94B1C74-DF17-4A7C-B839-84A755C636E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C26C-1612-4021-AD38-1DAE11054919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1C74-DF17-4A7C-B839-84A755C636E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C26C-1612-4021-AD38-1DAE11054919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1C74-DF17-4A7C-B839-84A755C636E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C26C-1612-4021-AD38-1DAE11054919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1C74-DF17-4A7C-B839-84A755C636E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C26C-1612-4021-AD38-1DAE11054919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1C74-DF17-4A7C-B839-84A755C636E2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D1C26C-1612-4021-AD38-1DAE11054919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4B1C74-DF17-4A7C-B839-84A755C636E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agmar.hegrova@zspilnikov.cz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wAcwjWi6I9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L6XMop0EW8" TargetMode="External"/><Relationship Id="rId2" Type="http://schemas.openxmlformats.org/officeDocument/2006/relationships/hyperlink" Target="https://www.youtube.com/watch?v=yAf37r5iND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fzBxIGGT0" TargetMode="External"/><Relationship Id="rId2" Type="http://schemas.openxmlformats.org/officeDocument/2006/relationships/hyperlink" Target="https://www.youtube.com/watch?v=7UK_S1p7U0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9E0EB-FCF7-4C03-8997-C57BB4317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na online hodinu 9. 11. 2020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E13356-A893-4B06-B8CA-C2DA8AC64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mořské ryby a znaky na těle</a:t>
            </a:r>
          </a:p>
          <a:p>
            <a:r>
              <a:rPr lang="cs-CZ" dirty="0"/>
              <a:t>2. nová látka OBOJŽIVELNÍCI – prezentace, učebnice str. 22 - 23</a:t>
            </a:r>
          </a:p>
          <a:p>
            <a:r>
              <a:rPr lang="cs-CZ" dirty="0"/>
              <a:t>3. DÚ z online hodiny – zápis do sešitu a odpověď na otázky</a:t>
            </a:r>
          </a:p>
          <a:p>
            <a:r>
              <a:rPr lang="cs-CZ" dirty="0"/>
              <a:t>Nafocené poslat do 13. 11. na </a:t>
            </a:r>
            <a:r>
              <a:rPr lang="cs-CZ" dirty="0">
                <a:hlinkClick r:id="rId2"/>
              </a:rPr>
              <a:t>dagmar.hegrova@zspilnikov.cz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637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sah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/>
            <a:r>
              <a:rPr lang="cs-CZ" altLang="cs-CZ" b="1" dirty="0"/>
              <a:t>vývoj z vajíčka probíhá přes larvu</a:t>
            </a:r>
          </a:p>
          <a:p>
            <a:pPr eaLnBrk="1" hangingPunct="1"/>
            <a:r>
              <a:rPr lang="cs-CZ" altLang="cs-CZ" b="1" dirty="0"/>
              <a:t>larva obojživelníků=</a:t>
            </a:r>
            <a:r>
              <a:rPr lang="cs-CZ" altLang="cs-CZ" b="1" u="sng" dirty="0"/>
              <a:t>pulec </a:t>
            </a:r>
            <a:r>
              <a:rPr lang="cs-CZ" altLang="cs-CZ" b="1" dirty="0"/>
              <a:t>(živí se řasami)</a:t>
            </a:r>
          </a:p>
          <a:p>
            <a:pPr eaLnBrk="1" hangingPunct="1"/>
            <a:r>
              <a:rPr lang="cs-CZ" altLang="cs-CZ" b="1" dirty="0"/>
              <a:t> larvy žijí ve vodě, kde postupně prodělávají přeměnu v dospělého jedince</a:t>
            </a:r>
          </a:p>
          <a:p>
            <a:pPr>
              <a:buNone/>
            </a:pPr>
            <a:r>
              <a:rPr lang="cs-CZ" altLang="cs-CZ" dirty="0">
                <a:hlinkClick r:id="rId2"/>
              </a:rPr>
              <a:t>https://www.youtube.com/watch?v=wAcwjWi6I9Y</a:t>
            </a:r>
            <a:endParaRPr lang="cs-CZ" altLang="cs-CZ" dirty="0"/>
          </a:p>
          <a:p>
            <a:pPr>
              <a:buNone/>
            </a:pPr>
            <a:endParaRPr lang="cs-CZ" altLang="cs-CZ" dirty="0"/>
          </a:p>
        </p:txBody>
      </p:sp>
      <p:pic>
        <p:nvPicPr>
          <p:cNvPr id="11267" name="Picture 2" descr="C:\Documents and Settings\Admin\Dokumenty\Obrázky\800px-Tadpole_(PSF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4919662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C:\Documents and Settings\Admin\Dokumenty\Obrázky\Bullfrog_Tadpo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84538"/>
            <a:ext cx="31670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bdélník 5"/>
          <p:cNvSpPr>
            <a:spLocks noChangeArrowheads="1"/>
          </p:cNvSpPr>
          <p:nvPr/>
        </p:nvSpPr>
        <p:spPr bwMode="auto">
          <a:xfrm>
            <a:off x="1908175" y="5876925"/>
            <a:ext cx="92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obr. č. 9</a:t>
            </a:r>
          </a:p>
        </p:txBody>
      </p:sp>
      <p:sp>
        <p:nvSpPr>
          <p:cNvPr id="11270" name="Obdélník 6"/>
          <p:cNvSpPr>
            <a:spLocks noChangeArrowheads="1"/>
          </p:cNvSpPr>
          <p:nvPr/>
        </p:nvSpPr>
        <p:spPr bwMode="auto">
          <a:xfrm>
            <a:off x="6084888" y="6165850"/>
            <a:ext cx="1038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obr. č. 10</a:t>
            </a:r>
          </a:p>
        </p:txBody>
      </p:sp>
    </p:spTree>
    <p:extLst>
      <p:ext uri="{BB962C8B-B14F-4D97-AF65-F5344CB8AC3E}">
        <p14:creationId xmlns:p14="http://schemas.microsoft.com/office/powerpoint/2010/main" val="4090233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64369-33C1-44A3-9F90-14EB21EEC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7ACEBA5-5E47-4A37-B068-52DAD01A0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2122"/>
          <a:stretch/>
        </p:blipFill>
        <p:spPr>
          <a:xfrm>
            <a:off x="395537" y="523461"/>
            <a:ext cx="4104456" cy="55566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9230B1F-3DB5-4CB9-B48D-8FFB92DB1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13" t="22700" r="12200" b="23751"/>
          <a:stretch/>
        </p:blipFill>
        <p:spPr>
          <a:xfrm>
            <a:off x="4887144" y="764704"/>
            <a:ext cx="3952056" cy="485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82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altLang="cs-CZ" b="1" u="sng"/>
              <a:t>Systém obojživelníků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1075"/>
            <a:ext cx="8002588" cy="51450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/>
              <a:t>dnes přes 5000 žijících druhů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/>
              <a:t>dělí se na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                                </a:t>
            </a:r>
            <a:r>
              <a:rPr lang="cs-CZ" b="1" u="sng" dirty="0"/>
              <a:t>OCASATÉ OBOJŽIVELNÍKY</a:t>
            </a: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                                  (mlok, čolek, </a:t>
            </a:r>
            <a:r>
              <a:rPr lang="cs-CZ" b="1" dirty="0" err="1"/>
              <a:t>axalotl</a:t>
            </a:r>
            <a:r>
              <a:rPr lang="cs-CZ" b="1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    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                               </a:t>
            </a:r>
            <a:r>
              <a:rPr lang="cs-CZ" b="1" u="sng" dirty="0"/>
              <a:t>  BEZOCASÉ OBOJŽIVELNÍKY</a:t>
            </a:r>
            <a:endParaRPr lang="cs-CZ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                                               (žáby) </a:t>
            </a:r>
            <a:endParaRPr lang="cs-CZ" b="1" u="sng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/>
              <a:t>                                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1258888" y="2420938"/>
            <a:ext cx="194468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1258888" y="2420938"/>
            <a:ext cx="2017712" cy="23764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3" descr="C:\Documents and Settings\Admin\Dokumenty\Obrázky\Newt_crop_113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565400"/>
            <a:ext cx="16779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Obdélník 13"/>
          <p:cNvSpPr>
            <a:spLocks noChangeArrowheads="1"/>
          </p:cNvSpPr>
          <p:nvPr/>
        </p:nvSpPr>
        <p:spPr bwMode="auto">
          <a:xfrm>
            <a:off x="7308850" y="4076700"/>
            <a:ext cx="1038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obr. č. 11</a:t>
            </a:r>
          </a:p>
        </p:txBody>
      </p:sp>
      <p:sp>
        <p:nvSpPr>
          <p:cNvPr id="12296" name="Obdélník 14"/>
          <p:cNvSpPr>
            <a:spLocks noChangeArrowheads="1"/>
          </p:cNvSpPr>
          <p:nvPr/>
        </p:nvSpPr>
        <p:spPr bwMode="auto">
          <a:xfrm>
            <a:off x="6372225" y="6488113"/>
            <a:ext cx="1038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obr. č. 12</a:t>
            </a:r>
          </a:p>
        </p:txBody>
      </p:sp>
      <p:pic>
        <p:nvPicPr>
          <p:cNvPr id="12297" name="Picture 4" descr="C:\Documents and Settings\Admin\Dokumenty\Obrázky\800px-Ceratophrys_ornata_(Pacman_Frog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084763"/>
            <a:ext cx="1965325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062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188" y="2565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PŘEHLED OCASATÝCH OBOJŽIVELNÍKŮ</a:t>
            </a:r>
          </a:p>
        </p:txBody>
      </p:sp>
    </p:spTree>
    <p:extLst>
      <p:ext uri="{BB962C8B-B14F-4D97-AF65-F5344CB8AC3E}">
        <p14:creationId xmlns:p14="http://schemas.microsoft.com/office/powerpoint/2010/main" val="4160384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/>
            <a:r>
              <a:rPr lang="cs-CZ" altLang="cs-CZ" sz="4000" b="1"/>
              <a:t>ČOLEK OBECNÝ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5516563"/>
            <a:ext cx="8229600" cy="13414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dirty="0"/>
          </a:p>
        </p:txBody>
      </p:sp>
      <p:pic>
        <p:nvPicPr>
          <p:cNvPr id="14340" name="Picture 2" descr="C:\Documents and Settings\Admin\Dokumenty\Obrázky\800px-Teichmolch-triturus-vulga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5175"/>
            <a:ext cx="676275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Obdélník 4"/>
          <p:cNvSpPr>
            <a:spLocks noChangeArrowheads="1"/>
          </p:cNvSpPr>
          <p:nvPr/>
        </p:nvSpPr>
        <p:spPr bwMode="auto">
          <a:xfrm>
            <a:off x="4284663" y="5229225"/>
            <a:ext cx="1038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obr. č. 13</a:t>
            </a:r>
          </a:p>
        </p:txBody>
      </p:sp>
      <p:cxnSp>
        <p:nvCxnSpPr>
          <p:cNvPr id="9" name="Přímá spojovací šipka 8"/>
          <p:cNvCxnSpPr/>
          <p:nvPr/>
        </p:nvCxnSpPr>
        <p:spPr>
          <a:xfrm flipV="1">
            <a:off x="6011863" y="3933825"/>
            <a:ext cx="504825" cy="179863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643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/>
              <a:t>ČOLEK HORSKÝ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10810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15364" name="Picture 2" descr="C:\Documents and Settings\Admin\Dokumenty\Obrázky\800px-Mesotriton_aplestris_side_view_chrisch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08050"/>
            <a:ext cx="709453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Obdélník 4"/>
          <p:cNvSpPr>
            <a:spLocks noChangeArrowheads="1"/>
          </p:cNvSpPr>
          <p:nvPr/>
        </p:nvSpPr>
        <p:spPr bwMode="auto">
          <a:xfrm>
            <a:off x="4211638" y="5084763"/>
            <a:ext cx="1038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obr. č. 14</a:t>
            </a:r>
          </a:p>
        </p:txBody>
      </p:sp>
    </p:spTree>
    <p:extLst>
      <p:ext uri="{BB962C8B-B14F-4D97-AF65-F5344CB8AC3E}">
        <p14:creationId xmlns:p14="http://schemas.microsoft.com/office/powerpoint/2010/main" val="1212703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/>
              <a:t>MLOK SKVRNITÝ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5661025"/>
            <a:ext cx="8229600" cy="1196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16388" name="Picture 2" descr="C:\Documents and Settings\Admin\Dokumenty\Obrázky\800px-Salamandra_in_nature_park_Horni_Berounka_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9826"/>
            <a:ext cx="7050087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Obdélník 4"/>
          <p:cNvSpPr>
            <a:spLocks noChangeArrowheads="1"/>
          </p:cNvSpPr>
          <p:nvPr/>
        </p:nvSpPr>
        <p:spPr bwMode="auto">
          <a:xfrm>
            <a:off x="4211638" y="5229225"/>
            <a:ext cx="1038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obr. č. 15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6" y="332656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718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Axolotl mexický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5130303" cy="341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t="2852"/>
          <a:stretch/>
        </p:blipFill>
        <p:spPr bwMode="auto">
          <a:xfrm>
            <a:off x="4283968" y="3290431"/>
            <a:ext cx="4605556" cy="33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917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Velemlok japonský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30030"/>
            <a:ext cx="5259461" cy="322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3254102" cy="417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261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23495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/>
              <a:t>PŘEHLED BEZOCASÝCH OBOJŽIVELNÍKŮ</a:t>
            </a:r>
          </a:p>
        </p:txBody>
      </p:sp>
    </p:spTree>
    <p:extLst>
      <p:ext uri="{BB962C8B-B14F-4D97-AF65-F5344CB8AC3E}">
        <p14:creationId xmlns:p14="http://schemas.microsoft.com/office/powerpoint/2010/main" val="226074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755650" y="260350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sz="5400" b="1" u="sng"/>
              <a:t>OBOJŽIVELNÍCI</a:t>
            </a:r>
          </a:p>
        </p:txBody>
      </p:sp>
      <p:pic>
        <p:nvPicPr>
          <p:cNvPr id="3075" name="Picture 2" descr="C:\Documents and Settings\Admin\Dokumenty\Obrázky\712px-Salamandara_salamandra_MHNT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41663"/>
            <a:ext cx="34559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Obdélník 4"/>
          <p:cNvSpPr>
            <a:spLocks noChangeArrowheads="1"/>
          </p:cNvSpPr>
          <p:nvPr/>
        </p:nvSpPr>
        <p:spPr bwMode="auto">
          <a:xfrm>
            <a:off x="2268538" y="4365625"/>
            <a:ext cx="920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obr. č. 1</a:t>
            </a:r>
          </a:p>
        </p:txBody>
      </p:sp>
      <p:pic>
        <p:nvPicPr>
          <p:cNvPr id="3077" name="Picture 3" descr="C:\Documents and Settings\Admin\Dokumenty\Obrázky\800px-Groene_kikker_achter_Bekaert-dra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418465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Obdélník 6"/>
          <p:cNvSpPr>
            <a:spLocks noChangeArrowheads="1"/>
          </p:cNvSpPr>
          <p:nvPr/>
        </p:nvSpPr>
        <p:spPr bwMode="auto">
          <a:xfrm>
            <a:off x="6588125" y="5805488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obr. č. 2</a:t>
            </a:r>
          </a:p>
        </p:txBody>
      </p:sp>
    </p:spTree>
    <p:extLst>
      <p:ext uri="{BB962C8B-B14F-4D97-AF65-F5344CB8AC3E}">
        <p14:creationId xmlns:p14="http://schemas.microsoft.com/office/powerpoint/2010/main" val="1586454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/>
              <a:t>KUŇKA OBECNÁ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5661025"/>
            <a:ext cx="8229600" cy="1196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 </a:t>
            </a:r>
          </a:p>
        </p:txBody>
      </p:sp>
      <p:pic>
        <p:nvPicPr>
          <p:cNvPr id="18436" name="Picture 2" descr="C:\Documents and Settings\Admin\Dokumenty\Obrázky\678px-BombinaBombinaJu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3" y="1490116"/>
            <a:ext cx="524510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Obdélník 4"/>
          <p:cNvSpPr>
            <a:spLocks noChangeArrowheads="1"/>
          </p:cNvSpPr>
          <p:nvPr/>
        </p:nvSpPr>
        <p:spPr bwMode="auto">
          <a:xfrm>
            <a:off x="4211638" y="5373688"/>
            <a:ext cx="1038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obr. č. 16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74" y="1430337"/>
            <a:ext cx="3143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751" y="3740075"/>
            <a:ext cx="2976097" cy="238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207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/>
              <a:t>ROPUCHA ZELENÁ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5589588"/>
            <a:ext cx="8229600" cy="968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19460" name="Picture 2" descr="C:\Documents and Settings\Admin\Dokumenty\Obrázky\800px-Bufo_virid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13" y="1752600"/>
            <a:ext cx="66373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Obdélník 4"/>
          <p:cNvSpPr>
            <a:spLocks noChangeArrowheads="1"/>
          </p:cNvSpPr>
          <p:nvPr/>
        </p:nvSpPr>
        <p:spPr bwMode="auto">
          <a:xfrm>
            <a:off x="4211638" y="5229225"/>
            <a:ext cx="1038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obr. č. 17</a:t>
            </a:r>
          </a:p>
        </p:txBody>
      </p:sp>
    </p:spTree>
    <p:extLst>
      <p:ext uri="{BB962C8B-B14F-4D97-AF65-F5344CB8AC3E}">
        <p14:creationId xmlns:p14="http://schemas.microsoft.com/office/powerpoint/2010/main" val="3187173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/>
              <a:t>ROPUCHA OBECNÁ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516563"/>
            <a:ext cx="8229600" cy="1081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20484" name="Picture 2" descr="C:\Documents and Settings\Admin\Dokumenty\Obrázky\Bufo_bufo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918" y="1628800"/>
            <a:ext cx="5935663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Obdélník 4"/>
          <p:cNvSpPr>
            <a:spLocks noChangeArrowheads="1"/>
          </p:cNvSpPr>
          <p:nvPr/>
        </p:nvSpPr>
        <p:spPr bwMode="auto">
          <a:xfrm>
            <a:off x="4211638" y="5084763"/>
            <a:ext cx="1038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obr. č. 18</a:t>
            </a:r>
          </a:p>
        </p:txBody>
      </p:sp>
    </p:spTree>
    <p:extLst>
      <p:ext uri="{BB962C8B-B14F-4D97-AF65-F5344CB8AC3E}">
        <p14:creationId xmlns:p14="http://schemas.microsoft.com/office/powerpoint/2010/main" val="4081578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/>
              <a:t>ROSNIČKA ZELENÁ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62736"/>
            <a:ext cx="8229600" cy="189465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dirty="0"/>
          </a:p>
          <a:p>
            <a:pPr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21508" name="Picture 2" descr="C:\Documents and Settings\Admin\Dokumenty\Obrázky\Hyla_arborea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5" y="2420888"/>
            <a:ext cx="5365531" cy="402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Obdélník 4"/>
          <p:cNvSpPr>
            <a:spLocks noChangeArrowheads="1"/>
          </p:cNvSpPr>
          <p:nvPr/>
        </p:nvSpPr>
        <p:spPr bwMode="auto">
          <a:xfrm>
            <a:off x="4211638" y="5229225"/>
            <a:ext cx="1038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obr. č. 19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 flipH="1" flipV="1">
            <a:off x="5219700" y="4868863"/>
            <a:ext cx="1296988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631654" cy="24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22" y="4124325"/>
            <a:ext cx="3143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620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/>
              <a:t>SKOKAN HNĚDÝ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45125"/>
            <a:ext cx="8229600" cy="10080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dirty="0"/>
          </a:p>
        </p:txBody>
      </p:sp>
      <p:pic>
        <p:nvPicPr>
          <p:cNvPr id="22532" name="Picture 2" descr="C:\Documents and Settings\Admin\Dokumenty\Obrázky\800px-European_Common_Frog_Rana_temporaria_(croppe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22" y="865922"/>
            <a:ext cx="584835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Obdélník 5"/>
          <p:cNvSpPr>
            <a:spLocks noChangeArrowheads="1"/>
          </p:cNvSpPr>
          <p:nvPr/>
        </p:nvSpPr>
        <p:spPr bwMode="auto">
          <a:xfrm>
            <a:off x="4067175" y="5084763"/>
            <a:ext cx="1039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obr. č. 20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8"/>
          <a:stretch/>
        </p:blipFill>
        <p:spPr bwMode="auto">
          <a:xfrm>
            <a:off x="2915816" y="4941168"/>
            <a:ext cx="3887170" cy="132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57" y="1395795"/>
            <a:ext cx="3259063" cy="244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681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u="sng"/>
              <a:t>Doplň chybějící místa v textu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323850" y="1600200"/>
            <a:ext cx="8569325" cy="4525963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cs-CZ" altLang="cs-CZ"/>
              <a:t>   </a:t>
            </a:r>
            <a:r>
              <a:rPr lang="cs-CZ" altLang="cs-CZ" b="1"/>
              <a:t>Obojživelníci mají…………</a:t>
            </a:r>
            <a:r>
              <a:rPr lang="cs-CZ" altLang="cs-CZ" b="1" i="1"/>
              <a:t> </a:t>
            </a:r>
            <a:r>
              <a:rPr lang="cs-CZ" altLang="cs-CZ" b="1"/>
              <a:t>tělesnou teplotu těla. Larvy obojživelníků označujeme jako ……..</a:t>
            </a:r>
            <a:r>
              <a:rPr lang="cs-CZ" altLang="cs-CZ" b="1" i="1"/>
              <a:t>.</a:t>
            </a:r>
            <a:r>
              <a:rPr lang="cs-CZ" altLang="cs-CZ" b="1"/>
              <a:t> Kromě kůže dospělí jedinci obojživelníků využívají k dýchání …….</a:t>
            </a:r>
            <a:r>
              <a:rPr lang="cs-CZ" altLang="cs-CZ" b="1" i="1"/>
              <a:t>.</a:t>
            </a:r>
            <a:r>
              <a:rPr lang="cs-CZ" altLang="cs-CZ" b="1"/>
              <a:t> Ozvučné bubínky najdeme pouze u </a:t>
            </a:r>
            <a:r>
              <a:rPr lang="cs-CZ" altLang="cs-CZ" b="1" i="1"/>
              <a:t> </a:t>
            </a:r>
            <a:r>
              <a:rPr lang="cs-CZ" altLang="cs-CZ" b="1"/>
              <a:t>…………. některých žab. </a:t>
            </a:r>
          </a:p>
          <a:p>
            <a:pPr algn="just" eaLnBrk="1" hangingPunct="1">
              <a:buFont typeface="Arial" charset="0"/>
              <a:buNone/>
            </a:pPr>
            <a:r>
              <a:rPr lang="cs-CZ" altLang="cs-CZ" b="1"/>
              <a:t>   Skokani se vyznačují ……………</a:t>
            </a:r>
            <a:r>
              <a:rPr lang="cs-CZ" altLang="cs-CZ" b="1" i="1"/>
              <a:t> </a:t>
            </a:r>
            <a:r>
              <a:rPr lang="cs-CZ" altLang="cs-CZ" b="1"/>
              <a:t>končetinami.             U ocasatých obojživelníků můžeme pozorovat …………….</a:t>
            </a:r>
            <a:r>
              <a:rPr lang="cs-CZ" altLang="cs-CZ" b="1" i="1"/>
              <a:t> </a:t>
            </a:r>
            <a:r>
              <a:rPr lang="cs-CZ" altLang="cs-CZ" b="1"/>
              <a:t>oplození.</a:t>
            </a:r>
          </a:p>
        </p:txBody>
      </p:sp>
    </p:spTree>
    <p:extLst>
      <p:ext uri="{BB962C8B-B14F-4D97-AF65-F5344CB8AC3E}">
        <p14:creationId xmlns:p14="http://schemas.microsoft.com/office/powerpoint/2010/main" val="4033252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865188"/>
          </a:xfrm>
        </p:spPr>
        <p:txBody>
          <a:bodyPr/>
          <a:lstStyle/>
          <a:p>
            <a:r>
              <a:rPr lang="cs-CZ" altLang="cs-CZ" b="1">
                <a:solidFill>
                  <a:srgbClr val="FF0000"/>
                </a:solidFill>
              </a:rPr>
              <a:t>ŘEŠENÍ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Arial" charset="0"/>
              <a:buNone/>
            </a:pPr>
            <a:r>
              <a:rPr lang="cs-CZ" altLang="cs-CZ"/>
              <a:t>   </a:t>
            </a:r>
            <a:r>
              <a:rPr lang="cs-CZ" altLang="cs-CZ" b="1"/>
              <a:t>Obojživelníci mají </a:t>
            </a:r>
            <a:r>
              <a:rPr lang="cs-CZ" altLang="cs-CZ" b="1">
                <a:solidFill>
                  <a:srgbClr val="FF0000"/>
                </a:solidFill>
              </a:rPr>
              <a:t>PROMĚNLIVOU</a:t>
            </a:r>
            <a:r>
              <a:rPr lang="cs-CZ" altLang="cs-CZ" b="1" i="1"/>
              <a:t> </a:t>
            </a:r>
            <a:r>
              <a:rPr lang="cs-CZ" altLang="cs-CZ" b="1"/>
              <a:t>tělesnou teplotu těla. Larvy obojživelníků označujeme jako </a:t>
            </a:r>
            <a:r>
              <a:rPr lang="cs-CZ" altLang="cs-CZ" b="1">
                <a:solidFill>
                  <a:srgbClr val="FF0000"/>
                </a:solidFill>
              </a:rPr>
              <a:t>PULCE</a:t>
            </a:r>
            <a:r>
              <a:rPr lang="cs-CZ" altLang="cs-CZ" b="1" i="1">
                <a:solidFill>
                  <a:srgbClr val="FF0000"/>
                </a:solidFill>
              </a:rPr>
              <a:t>.</a:t>
            </a:r>
            <a:r>
              <a:rPr lang="cs-CZ" altLang="cs-CZ" b="1"/>
              <a:t> Kromě kůže dospělí jedinci obojživelníků využívají k dýchání </a:t>
            </a:r>
            <a:r>
              <a:rPr lang="cs-CZ" altLang="cs-CZ" b="1">
                <a:solidFill>
                  <a:srgbClr val="FF0000"/>
                </a:solidFill>
              </a:rPr>
              <a:t>JEDNODUCHÉ PLÍCE</a:t>
            </a:r>
            <a:r>
              <a:rPr lang="cs-CZ" altLang="cs-CZ" b="1" i="1"/>
              <a:t>.</a:t>
            </a:r>
            <a:r>
              <a:rPr lang="cs-CZ" altLang="cs-CZ" b="1"/>
              <a:t> Ozvučné bubínky najdeme pouze u </a:t>
            </a:r>
            <a:r>
              <a:rPr lang="cs-CZ" altLang="cs-CZ" b="1" i="1"/>
              <a:t> </a:t>
            </a:r>
            <a:r>
              <a:rPr lang="cs-CZ" altLang="cs-CZ" b="1">
                <a:solidFill>
                  <a:srgbClr val="FF0000"/>
                </a:solidFill>
              </a:rPr>
              <a:t>SAMCŮ</a:t>
            </a:r>
            <a:r>
              <a:rPr lang="cs-CZ" altLang="cs-CZ" b="1"/>
              <a:t> některých žab. </a:t>
            </a:r>
          </a:p>
          <a:p>
            <a:pPr algn="just" eaLnBrk="1" hangingPunct="1">
              <a:buFont typeface="Arial" charset="0"/>
              <a:buNone/>
            </a:pPr>
            <a:r>
              <a:rPr lang="cs-CZ" altLang="cs-CZ" b="1"/>
              <a:t>   Skokani se vyznačují </a:t>
            </a:r>
            <a:r>
              <a:rPr lang="cs-CZ" altLang="cs-CZ" b="1">
                <a:solidFill>
                  <a:srgbClr val="FF0000"/>
                </a:solidFill>
              </a:rPr>
              <a:t>DLOUHÝMI</a:t>
            </a:r>
            <a:r>
              <a:rPr lang="cs-CZ" altLang="cs-CZ" b="1" i="1"/>
              <a:t> </a:t>
            </a:r>
            <a:r>
              <a:rPr lang="cs-CZ" altLang="cs-CZ" b="1"/>
              <a:t>končetinami.             U ocasatých obojživelníků můžeme pozorovat </a:t>
            </a:r>
            <a:r>
              <a:rPr lang="cs-CZ" altLang="cs-CZ" b="1">
                <a:solidFill>
                  <a:srgbClr val="FF0000"/>
                </a:solidFill>
              </a:rPr>
              <a:t>VNITŘNÍ</a:t>
            </a:r>
            <a:r>
              <a:rPr lang="cs-CZ" altLang="cs-CZ" b="1" i="1">
                <a:solidFill>
                  <a:srgbClr val="FF0000"/>
                </a:solidFill>
              </a:rPr>
              <a:t> </a:t>
            </a:r>
            <a:r>
              <a:rPr lang="cs-CZ" altLang="cs-CZ" b="1"/>
              <a:t>oplození.</a:t>
            </a:r>
          </a:p>
          <a:p>
            <a:pPr>
              <a:buFont typeface="Arial" charset="0"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6219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87388A-21CA-4A4C-8F7C-45EEF426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Obojživelníci (zápis do sešitu)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74A1A6-7E7B-403C-AFEF-9A61E0993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/>
          <a:lstStyle/>
          <a:p>
            <a:r>
              <a:rPr lang="cs-CZ" dirty="0"/>
              <a:t>Znaky na těle: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Kůže vlhká, hladká – někteří bradavičnatou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Končetiny- zadní silné, prsty s plovacími blánami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Kloaka – vyústění z těla pro soustavu vylučovací, trávicí a rozmnožovací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Dýchání : pulci- žábrami, dospělci plícemi a kůží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Teplota : proměnlivá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Rozmnožování : oddělené pohlaví, vázáno na vodu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cs-CZ" dirty="0"/>
              <a:t>vnější X vnitřní</a:t>
            </a:r>
          </a:p>
          <a:p>
            <a:pPr marL="342900" lvl="3" indent="-342900">
              <a:buFont typeface="Wingdings" panose="05000000000000000000" pitchFamily="2" charset="2"/>
              <a:buChar char="v"/>
            </a:pPr>
            <a:r>
              <a:rPr lang="cs-CZ" dirty="0"/>
              <a:t>Potrava: živočišná</a:t>
            </a:r>
          </a:p>
          <a:p>
            <a:pPr marL="1371600" lvl="3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244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F474C-0FFD-4C9F-8686-D95DE08BD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A56CB7-7237-44CD-BA32-3DD15B1EC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zápis  (další </a:t>
            </a:r>
            <a:r>
              <a:rPr lang="cs-CZ" dirty="0" err="1"/>
              <a:t>slide</a:t>
            </a:r>
            <a:r>
              <a:rPr lang="cs-CZ" dirty="0"/>
              <a:t>)</a:t>
            </a:r>
          </a:p>
          <a:p>
            <a:r>
              <a:rPr lang="cs-CZ" dirty="0"/>
              <a:t>2. odpověď na otázky pomocí prezentace nebo učednice str. 22- 23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133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0C554-521F-4FEF-8339-1FB31246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Odpověz na otázky: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30E4C8-0A46-44DA-9411-3208F3024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K čemu slouží ozvučené měchýřky?</a:t>
            </a:r>
          </a:p>
          <a:p>
            <a:r>
              <a:rPr lang="cs-CZ" dirty="0"/>
              <a:t>2) Mají je obě pohlaví?</a:t>
            </a:r>
          </a:p>
          <a:p>
            <a:r>
              <a:rPr lang="cs-CZ" dirty="0"/>
              <a:t>3) Jaké končetiny narůstají pulcům dříve, když z něho bude  žába?</a:t>
            </a:r>
          </a:p>
          <a:p>
            <a:r>
              <a:rPr lang="cs-CZ" dirty="0"/>
              <a:t>4) Kdo to byl KRYTOLEBEC?</a:t>
            </a:r>
          </a:p>
          <a:p>
            <a:r>
              <a:rPr lang="cs-CZ" dirty="0"/>
              <a:t>5) V jaké podnebném pásu se vyskytuje nejvíce obojživelníků?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36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altLang="cs-CZ" b="1" u="sng"/>
              <a:t>OBOJŽIVELNÍCI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/>
            <a:r>
              <a:rPr lang="cs-CZ" altLang="cs-CZ" b="1"/>
              <a:t>přechodná skupina </a:t>
            </a:r>
            <a:r>
              <a:rPr lang="cs-CZ" altLang="cs-CZ" b="1" u="sng"/>
              <a:t>mezi vodními a suchozemskými </a:t>
            </a:r>
            <a:r>
              <a:rPr lang="cs-CZ" altLang="cs-CZ" b="1"/>
              <a:t>obratlovci</a:t>
            </a:r>
          </a:p>
          <a:p>
            <a:pPr eaLnBrk="1" hangingPunct="1"/>
            <a:r>
              <a:rPr lang="cs-CZ" altLang="cs-CZ" b="1"/>
              <a:t>na vodu vázáni především </a:t>
            </a:r>
            <a:r>
              <a:rPr lang="cs-CZ" altLang="cs-CZ" b="1" u="sng"/>
              <a:t>rozmnožováním</a:t>
            </a:r>
          </a:p>
          <a:p>
            <a:pPr eaLnBrk="1" hangingPunct="1"/>
            <a:r>
              <a:rPr lang="cs-CZ" altLang="cs-CZ" b="1"/>
              <a:t>vznik v prvohorách z </a:t>
            </a:r>
            <a:r>
              <a:rPr lang="cs-CZ" altLang="cs-CZ" b="1" u="sng"/>
              <a:t>lalokoploutvých ryb</a:t>
            </a:r>
            <a:endParaRPr lang="cs-CZ" altLang="cs-CZ"/>
          </a:p>
          <a:p>
            <a:pPr eaLnBrk="1" hangingPunct="1">
              <a:buFont typeface="Arial" charset="0"/>
              <a:buNone/>
            </a:pPr>
            <a:r>
              <a:rPr lang="cs-CZ" altLang="cs-CZ"/>
              <a:t>                          </a:t>
            </a:r>
            <a:r>
              <a:rPr lang="cs-CZ" altLang="cs-CZ" sz="2400"/>
              <a:t>latimerie-lalokoploutvá ryba</a:t>
            </a:r>
          </a:p>
          <a:p>
            <a:pPr eaLnBrk="1" hangingPunct="1">
              <a:buFont typeface="Arial" charset="0"/>
              <a:buNone/>
            </a:pPr>
            <a:r>
              <a:rPr lang="cs-CZ" altLang="cs-CZ"/>
              <a:t> </a:t>
            </a:r>
            <a:endParaRPr lang="cs-CZ" altLang="cs-CZ" sz="2400"/>
          </a:p>
        </p:txBody>
      </p:sp>
      <p:pic>
        <p:nvPicPr>
          <p:cNvPr id="4100" name="Picture 2" descr="C:\Documents and Settings\Admin\Dokumenty\Obrázky\Coelacan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22675"/>
            <a:ext cx="7775575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Obdélník 4"/>
          <p:cNvSpPr>
            <a:spLocks noChangeArrowheads="1"/>
          </p:cNvSpPr>
          <p:nvPr/>
        </p:nvSpPr>
        <p:spPr bwMode="auto">
          <a:xfrm>
            <a:off x="4067175" y="6488113"/>
            <a:ext cx="922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obr. č. 3</a:t>
            </a:r>
          </a:p>
        </p:txBody>
      </p:sp>
    </p:spTree>
    <p:extLst>
      <p:ext uri="{BB962C8B-B14F-4D97-AF65-F5344CB8AC3E}">
        <p14:creationId xmlns:p14="http://schemas.microsoft.com/office/powerpoint/2010/main" val="218609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sah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/>
            <a:r>
              <a:rPr lang="cs-CZ" altLang="cs-CZ" b="1" u="sng"/>
              <a:t>u larev </a:t>
            </a:r>
            <a:r>
              <a:rPr lang="cs-CZ" altLang="cs-CZ" b="1"/>
              <a:t>obojživelníků ještě shodné znaky                       s rybami: </a:t>
            </a:r>
          </a:p>
          <a:p>
            <a:pPr eaLnBrk="1" hangingPunct="1">
              <a:buFont typeface="Arial" charset="0"/>
              <a:buNone/>
            </a:pPr>
            <a:r>
              <a:rPr lang="cs-CZ" altLang="cs-CZ" b="1"/>
              <a:t>          -dýchají </a:t>
            </a:r>
            <a:r>
              <a:rPr lang="cs-CZ" altLang="cs-CZ" b="1" u="sng"/>
              <a:t>žábrami</a:t>
            </a:r>
            <a:endParaRPr lang="cs-CZ" altLang="cs-CZ" b="1"/>
          </a:p>
          <a:p>
            <a:pPr eaLnBrk="1" hangingPunct="1">
              <a:buFont typeface="Arial" charset="0"/>
              <a:buNone/>
            </a:pPr>
            <a:r>
              <a:rPr lang="cs-CZ" altLang="cs-CZ" b="1"/>
              <a:t>          - </a:t>
            </a:r>
            <a:r>
              <a:rPr lang="cs-CZ" altLang="cs-CZ" b="1" u="sng"/>
              <a:t>proudový orgán </a:t>
            </a:r>
            <a:r>
              <a:rPr lang="cs-CZ" altLang="cs-CZ" b="1"/>
              <a:t>(postranní čára)</a:t>
            </a:r>
          </a:p>
          <a:p>
            <a:pPr eaLnBrk="1" hangingPunct="1">
              <a:buFont typeface="Arial" charset="0"/>
              <a:buNone/>
            </a:pPr>
            <a:r>
              <a:rPr lang="cs-CZ" altLang="cs-CZ" b="1"/>
              <a:t>           </a:t>
            </a:r>
            <a:r>
              <a:rPr lang="cs-CZ" altLang="cs-CZ" sz="2400" b="1"/>
              <a:t>                                     larva žáby</a:t>
            </a:r>
          </a:p>
          <a:p>
            <a:pPr eaLnBrk="1" hangingPunct="1">
              <a:buFont typeface="Arial" charset="0"/>
              <a:buNone/>
            </a:pPr>
            <a:r>
              <a:rPr lang="cs-CZ" altLang="cs-CZ" b="1"/>
              <a:t>       </a:t>
            </a:r>
          </a:p>
        </p:txBody>
      </p:sp>
      <p:pic>
        <p:nvPicPr>
          <p:cNvPr id="5123" name="Picture 2" descr="C:\Documents and Settings\Admin\Dokumenty\Obrázky\800px-Haswell's_Frog_-_Paracrinia_haswelli_tadp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84538"/>
            <a:ext cx="5761038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Obdélník 4"/>
          <p:cNvSpPr>
            <a:spLocks noChangeArrowheads="1"/>
          </p:cNvSpPr>
          <p:nvPr/>
        </p:nvSpPr>
        <p:spPr bwMode="auto">
          <a:xfrm>
            <a:off x="4356100" y="6021388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obr. č. 4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 flipH="1">
            <a:off x="5003800" y="2420938"/>
            <a:ext cx="1512888" cy="201612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20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altLang="cs-CZ" b="1" u="sng"/>
              <a:t>STAVBA TĚLA OBOJŽIVELNÍKŮ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8362950" cy="5000625"/>
          </a:xfrm>
        </p:spPr>
        <p:txBody>
          <a:bodyPr/>
          <a:lstStyle/>
          <a:p>
            <a:pPr eaLnBrk="1" hangingPunct="1"/>
            <a:r>
              <a:rPr lang="cs-CZ" altLang="cs-CZ" b="1" u="sng"/>
              <a:t>KŮŽE</a:t>
            </a:r>
          </a:p>
          <a:p>
            <a:pPr eaLnBrk="1" hangingPunct="1">
              <a:buFont typeface="Arial" charset="0"/>
              <a:buNone/>
            </a:pPr>
            <a:r>
              <a:rPr lang="cs-CZ" altLang="cs-CZ" b="1"/>
              <a:t>    -holá, hladká nebo bradavičnatá se slizovými žlázami</a:t>
            </a:r>
          </a:p>
          <a:p>
            <a:pPr eaLnBrk="1" hangingPunct="1">
              <a:buFont typeface="Arial" charset="0"/>
              <a:buNone/>
            </a:pPr>
            <a:r>
              <a:rPr lang="cs-CZ" altLang="cs-CZ" b="1"/>
              <a:t>    -slizové žlázy mohou být přeměněny v jedové</a:t>
            </a:r>
          </a:p>
          <a:p>
            <a:pPr eaLnBrk="1" hangingPunct="1">
              <a:buFont typeface="Arial" charset="0"/>
              <a:buNone/>
            </a:pPr>
            <a:r>
              <a:rPr lang="cs-CZ" altLang="cs-CZ" b="1"/>
              <a:t>    -občasné svlékání pokožky(požírají ji)</a:t>
            </a:r>
          </a:p>
          <a:p>
            <a:pPr eaLnBrk="1" hangingPunct="1"/>
            <a:r>
              <a:rPr lang="cs-CZ" altLang="cs-CZ" b="1" u="sng"/>
              <a:t>proměnlivá  tělesná teplota</a:t>
            </a:r>
          </a:p>
          <a:p>
            <a:pPr eaLnBrk="1" hangingPunct="1"/>
            <a:r>
              <a:rPr lang="cs-CZ" altLang="cs-CZ" b="1"/>
              <a:t>dospělci dýchají </a:t>
            </a:r>
            <a:r>
              <a:rPr lang="cs-CZ" altLang="cs-CZ" b="1" u="sng"/>
              <a:t>plícemi a kůží</a:t>
            </a:r>
          </a:p>
          <a:p>
            <a:pPr eaLnBrk="1" hangingPunct="1">
              <a:buFont typeface="Arial" charset="0"/>
              <a:buNone/>
            </a:pPr>
            <a:endParaRPr lang="cs-CZ" altLang="cs-CZ" b="1" u="sng"/>
          </a:p>
        </p:txBody>
      </p:sp>
    </p:spTree>
    <p:extLst>
      <p:ext uri="{BB962C8B-B14F-4D97-AF65-F5344CB8AC3E}">
        <p14:creationId xmlns:p14="http://schemas.microsoft.com/office/powerpoint/2010/main" val="39601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/>
            <a:r>
              <a:rPr lang="cs-CZ" altLang="cs-CZ" b="1" u="sng"/>
              <a:t>ZBARVENÍ TĚLA </a:t>
            </a:r>
          </a:p>
          <a:p>
            <a:pPr eaLnBrk="1" hangingPunct="1">
              <a:buFont typeface="Arial" charset="0"/>
              <a:buNone/>
            </a:pPr>
            <a:r>
              <a:rPr lang="cs-CZ" altLang="cs-CZ" b="1"/>
              <a:t>   -</a:t>
            </a:r>
            <a:r>
              <a:rPr lang="cs-CZ" altLang="cs-CZ" b="1" u="sng"/>
              <a:t>ochranné </a:t>
            </a:r>
            <a:r>
              <a:rPr lang="cs-CZ" altLang="cs-CZ" b="1"/>
              <a:t>      splynutí s okolím</a:t>
            </a:r>
          </a:p>
          <a:p>
            <a:pPr eaLnBrk="1" hangingPunct="1">
              <a:buFont typeface="Arial" charset="0"/>
              <a:buNone/>
            </a:pPr>
            <a:r>
              <a:rPr lang="cs-CZ" altLang="cs-CZ" b="1"/>
              <a:t>   -</a:t>
            </a:r>
            <a:r>
              <a:rPr lang="cs-CZ" altLang="cs-CZ" b="1" u="sng"/>
              <a:t>výstražné       </a:t>
            </a:r>
            <a:r>
              <a:rPr lang="cs-CZ" altLang="cs-CZ" b="1"/>
              <a:t>varuje predátora</a:t>
            </a:r>
          </a:p>
          <a:p>
            <a:pPr eaLnBrk="1" hangingPunct="1">
              <a:buFont typeface="Arial" charset="0"/>
              <a:buNone/>
            </a:pPr>
            <a:endParaRPr lang="cs-CZ" altLang="cs-CZ" sz="2400" b="1"/>
          </a:p>
          <a:p>
            <a:pPr eaLnBrk="1" hangingPunct="1">
              <a:buFont typeface="Arial" charset="0"/>
              <a:buNone/>
            </a:pPr>
            <a:r>
              <a:rPr lang="cs-CZ" altLang="cs-CZ" sz="2400" b="1"/>
              <a:t>            OCHRANNÉ ZBARVENÍ</a:t>
            </a:r>
          </a:p>
          <a:p>
            <a:pPr eaLnBrk="1" hangingPunct="1">
              <a:buFont typeface="Arial" charset="0"/>
              <a:buNone/>
            </a:pPr>
            <a:r>
              <a:rPr lang="cs-CZ" altLang="cs-CZ" sz="2400" b="1"/>
              <a:t>                                                                         VÝSTRAŽNÉ ZBARVENÍ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2700338" y="1052513"/>
            <a:ext cx="35877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2700338" y="1628775"/>
            <a:ext cx="35877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7173" name="Picture 2" descr="C:\Documents and Settings\Admin\Dokumenty\Obrázky\718PX-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24175"/>
            <a:ext cx="40322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Obdélník 6"/>
          <p:cNvSpPr>
            <a:spLocks noChangeArrowheads="1"/>
          </p:cNvSpPr>
          <p:nvPr/>
        </p:nvSpPr>
        <p:spPr bwMode="auto">
          <a:xfrm>
            <a:off x="2339975" y="6237288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obr. č. 5</a:t>
            </a:r>
          </a:p>
        </p:txBody>
      </p:sp>
      <p:pic>
        <p:nvPicPr>
          <p:cNvPr id="7175" name="Picture 3" descr="C:\Documents and Settings\Admin\Dokumenty\Obrázky\800px-Ml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284538"/>
            <a:ext cx="371316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Obdélník 8"/>
          <p:cNvSpPr>
            <a:spLocks noChangeArrowheads="1"/>
          </p:cNvSpPr>
          <p:nvPr/>
        </p:nvSpPr>
        <p:spPr bwMode="auto">
          <a:xfrm>
            <a:off x="6588125" y="6021388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obr. č. 6</a:t>
            </a:r>
          </a:p>
        </p:txBody>
      </p:sp>
    </p:spTree>
    <p:extLst>
      <p:ext uri="{BB962C8B-B14F-4D97-AF65-F5344CB8AC3E}">
        <p14:creationId xmlns:p14="http://schemas.microsoft.com/office/powerpoint/2010/main" val="381163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812"/>
            <a:ext cx="8229600" cy="612053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/>
              <a:t>dobře vyvinutý </a:t>
            </a:r>
            <a:r>
              <a:rPr lang="cs-CZ" altLang="cs-CZ" b="1" u="sng" dirty="0"/>
              <a:t>orientační smysl</a:t>
            </a:r>
            <a:r>
              <a:rPr lang="cs-CZ" altLang="cs-CZ" b="1" dirty="0"/>
              <a:t> (vrací se do stejných tůní)</a:t>
            </a:r>
          </a:p>
          <a:p>
            <a:pPr eaLnBrk="1" hangingPunct="1"/>
            <a:r>
              <a:rPr lang="cs-CZ" altLang="cs-CZ" b="1" dirty="0"/>
              <a:t>mají</a:t>
            </a:r>
            <a:r>
              <a:rPr lang="cs-CZ" altLang="cs-CZ" b="1" u="sng" dirty="0"/>
              <a:t> kloaku</a:t>
            </a:r>
            <a:r>
              <a:rPr lang="cs-CZ" altLang="cs-CZ" b="1" dirty="0"/>
              <a:t>=společný vývod trávicí, vylučovací a pohlavní soustavy</a:t>
            </a:r>
          </a:p>
          <a:p>
            <a:pPr eaLnBrk="1" hangingPunct="1"/>
            <a:r>
              <a:rPr lang="cs-CZ" altLang="cs-CZ" b="1" dirty="0"/>
              <a:t>živí se </a:t>
            </a:r>
            <a:r>
              <a:rPr lang="cs-CZ" altLang="cs-CZ" b="1" u="sng" dirty="0"/>
              <a:t>živočišnou potravou</a:t>
            </a:r>
          </a:p>
          <a:p>
            <a:pPr eaLnBrk="1" hangingPunct="1"/>
            <a:r>
              <a:rPr lang="cs-CZ" altLang="cs-CZ" b="1" dirty="0"/>
              <a:t>jejich končetiny mají prsty spojené</a:t>
            </a:r>
            <a:r>
              <a:rPr lang="cs-CZ" altLang="cs-CZ" b="1" u="sng" dirty="0"/>
              <a:t> blánami</a:t>
            </a:r>
          </a:p>
          <a:p>
            <a:pPr eaLnBrk="1" hangingPunct="1"/>
            <a:r>
              <a:rPr lang="cs-CZ" altLang="cs-CZ" b="1" u="sng" dirty="0"/>
              <a:t>Potrava žáby:</a:t>
            </a:r>
          </a:p>
          <a:p>
            <a:r>
              <a:rPr lang="cs-CZ" altLang="cs-CZ" b="1" u="sng" dirty="0">
                <a:hlinkClick r:id="rId2"/>
              </a:rPr>
              <a:t>https://www.youtube.com/watch?v=yAf37r5iNDA</a:t>
            </a:r>
            <a:endParaRPr lang="cs-CZ" altLang="cs-CZ" b="1" u="sng" dirty="0"/>
          </a:p>
          <a:p>
            <a:r>
              <a:rPr lang="cs-CZ" altLang="cs-CZ" b="1" u="sng" dirty="0">
                <a:hlinkClick r:id="rId3"/>
              </a:rPr>
              <a:t>https://www.youtube.com/watch?v=9L6XMop0EW8</a:t>
            </a:r>
            <a:endParaRPr lang="cs-CZ" altLang="cs-CZ" b="1" u="sng" dirty="0"/>
          </a:p>
          <a:p>
            <a:endParaRPr lang="cs-CZ" altLang="cs-CZ" b="1" u="sng" dirty="0"/>
          </a:p>
        </p:txBody>
      </p:sp>
    </p:spTree>
    <p:extLst>
      <p:ext uri="{BB962C8B-B14F-4D97-AF65-F5344CB8AC3E}">
        <p14:creationId xmlns:p14="http://schemas.microsoft.com/office/powerpoint/2010/main" val="153250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cs-CZ" altLang="cs-CZ" b="1" u="sng"/>
              <a:t>ROZMNOŽOVÁNÍ OBOJŽIVELNÍKŮ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/>
            <a:r>
              <a:rPr lang="cs-CZ" altLang="cs-CZ" b="1" u="sng"/>
              <a:t>u mloků a čolků </a:t>
            </a:r>
            <a:r>
              <a:rPr lang="cs-CZ" altLang="cs-CZ" b="1"/>
              <a:t>samci odkládají pohlavní buňky  ve zvláštních schránkách, které pak samice kloakou sbírají       </a:t>
            </a:r>
            <a:r>
              <a:rPr lang="cs-CZ" altLang="cs-CZ" b="1" u="sng"/>
              <a:t>vnitřní oplození</a:t>
            </a:r>
          </a:p>
          <a:p>
            <a:pPr eaLnBrk="1" hangingPunct="1"/>
            <a:r>
              <a:rPr lang="cs-CZ" altLang="cs-CZ" b="1" u="sng"/>
              <a:t>u žab</a:t>
            </a:r>
            <a:r>
              <a:rPr lang="cs-CZ" altLang="cs-CZ" b="1"/>
              <a:t> samec na hřbetě samičky a oplozuje vajíčka, které samička vypouští z kloaky                                                                              </a:t>
            </a:r>
            <a:r>
              <a:rPr lang="cs-CZ" altLang="cs-CZ" b="1" u="sng"/>
              <a:t>oplození vnější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4787900" y="2060575"/>
            <a:ext cx="360363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7667625" y="3141663"/>
            <a:ext cx="360363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9222" name="Picture 2" descr="C:\Documents and Settings\Admin\Dokumenty\Obrázky\Padde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00438"/>
            <a:ext cx="43053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Obdélník 6"/>
          <p:cNvSpPr>
            <a:spLocks noChangeArrowheads="1"/>
          </p:cNvSpPr>
          <p:nvPr/>
        </p:nvSpPr>
        <p:spPr bwMode="auto">
          <a:xfrm>
            <a:off x="5580063" y="6488113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obr. č. 7</a:t>
            </a:r>
          </a:p>
        </p:txBody>
      </p:sp>
    </p:spTree>
    <p:extLst>
      <p:ext uri="{BB962C8B-B14F-4D97-AF65-F5344CB8AC3E}">
        <p14:creationId xmlns:p14="http://schemas.microsoft.com/office/powerpoint/2010/main" val="10090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/>
            <a:r>
              <a:rPr lang="cs-CZ" altLang="cs-CZ" b="1" dirty="0"/>
              <a:t>u žab hrají důležitou roli </a:t>
            </a:r>
            <a:r>
              <a:rPr lang="cs-CZ" altLang="cs-CZ" b="1" u="sng" dirty="0"/>
              <a:t>hlasové projevy </a:t>
            </a:r>
            <a:r>
              <a:rPr lang="cs-CZ" altLang="cs-CZ" b="1" dirty="0"/>
              <a:t>, kterými samci lákají samice</a:t>
            </a:r>
          </a:p>
          <a:p>
            <a:r>
              <a:rPr lang="cs-CZ" altLang="cs-CZ" b="1" dirty="0"/>
              <a:t>u některých druhů zvuky zesilovány </a:t>
            </a:r>
            <a:r>
              <a:rPr lang="cs-CZ" altLang="cs-CZ" b="1" u="sng" dirty="0"/>
              <a:t>ozvučnými </a:t>
            </a:r>
            <a:r>
              <a:rPr lang="cs-CZ" altLang="cs-CZ" sz="2400" b="1" u="sng" dirty="0"/>
              <a:t>bubínky</a:t>
            </a:r>
          </a:p>
          <a:p>
            <a:r>
              <a:rPr lang="cs-CZ" altLang="cs-CZ" sz="2400" b="1" u="sng" dirty="0">
                <a:hlinkClick r:id="rId2"/>
              </a:rPr>
              <a:t>https://www.youtube.com/watch?v=7UK_S1p7U0k</a:t>
            </a:r>
            <a:endParaRPr lang="cs-CZ" altLang="cs-CZ" sz="2400" b="1" u="sng" dirty="0"/>
          </a:p>
          <a:p>
            <a:endParaRPr lang="cs-CZ" altLang="cs-CZ" sz="2400" b="1" u="sng" dirty="0"/>
          </a:p>
          <a:p>
            <a:r>
              <a:rPr lang="cs-CZ" altLang="cs-CZ" sz="2400" b="1" u="sng" dirty="0">
                <a:hlinkClick r:id="rId3"/>
              </a:rPr>
              <a:t>https://www.youtube.com/watch?v=NsfzBxIGGT0</a:t>
            </a:r>
            <a:endParaRPr lang="cs-CZ" altLang="cs-CZ" sz="2400" b="1" u="sng" dirty="0"/>
          </a:p>
          <a:p>
            <a:endParaRPr lang="cs-CZ" altLang="cs-CZ" sz="2400" b="1" u="sng" dirty="0"/>
          </a:p>
          <a:p>
            <a:endParaRPr lang="cs-CZ" altLang="cs-CZ" sz="2400" b="1" u="sng" dirty="0"/>
          </a:p>
          <a:p>
            <a:endParaRPr lang="cs-CZ" altLang="cs-CZ" b="1" u="sng" dirty="0"/>
          </a:p>
        </p:txBody>
      </p:sp>
      <p:pic>
        <p:nvPicPr>
          <p:cNvPr id="10243" name="Picture 2" descr="C:\Documents and Settings\Admin\Dokumenty\Obrázky\800px-Rana_ridibunda,_ZOO_Praha_5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997200"/>
            <a:ext cx="51784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Obdélník 4"/>
          <p:cNvSpPr>
            <a:spLocks noChangeArrowheads="1"/>
          </p:cNvSpPr>
          <p:nvPr/>
        </p:nvSpPr>
        <p:spPr bwMode="auto">
          <a:xfrm>
            <a:off x="4572000" y="6488113"/>
            <a:ext cx="920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>
                <a:latin typeface="Calibri" pitchFamily="34" charset="0"/>
              </a:rPr>
              <a:t>obr. č. 8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4211638" y="2276475"/>
            <a:ext cx="1728787" cy="19446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4211638" y="2276475"/>
            <a:ext cx="1584325" cy="28082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439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258</TotalTime>
  <Words>753</Words>
  <Application>Microsoft Office PowerPoint</Application>
  <PresentationFormat>Předvádění na obrazovce (4:3)</PresentationFormat>
  <Paragraphs>121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Franklin Gothic Book</vt:lpstr>
      <vt:lpstr>Franklin Gothic Medium</vt:lpstr>
      <vt:lpstr>Wingdings</vt:lpstr>
      <vt:lpstr>Wingdings 2</vt:lpstr>
      <vt:lpstr>Cesta</vt:lpstr>
      <vt:lpstr>Zadání na online hodinu 9. 11. 2020</vt:lpstr>
      <vt:lpstr>OBOJŽIVELNÍCI</vt:lpstr>
      <vt:lpstr>OBOJŽIVELNÍCI</vt:lpstr>
      <vt:lpstr>Prezentace aplikace PowerPoint</vt:lpstr>
      <vt:lpstr>STAVBA TĚLA OBOJŽIVELNÍKŮ</vt:lpstr>
      <vt:lpstr>Prezentace aplikace PowerPoint</vt:lpstr>
      <vt:lpstr>Prezentace aplikace PowerPoint</vt:lpstr>
      <vt:lpstr>ROZMNOŽOVÁNÍ OBOJŽIVELNÍKŮ</vt:lpstr>
      <vt:lpstr>Prezentace aplikace PowerPoint</vt:lpstr>
      <vt:lpstr>Prezentace aplikace PowerPoint</vt:lpstr>
      <vt:lpstr>Prezentace aplikace PowerPoint</vt:lpstr>
      <vt:lpstr>Systém obojživelníků</vt:lpstr>
      <vt:lpstr>PŘEHLED OCASATÝCH OBOJŽIVELNÍKŮ</vt:lpstr>
      <vt:lpstr>ČOLEK OBECNÝ</vt:lpstr>
      <vt:lpstr>ČOLEK HORSKÝ</vt:lpstr>
      <vt:lpstr>MLOK SKVRNITÝ</vt:lpstr>
      <vt:lpstr>Axolotl mexický</vt:lpstr>
      <vt:lpstr>Velemlok japonský</vt:lpstr>
      <vt:lpstr>PŘEHLED BEZOCASÝCH OBOJŽIVELNÍKŮ</vt:lpstr>
      <vt:lpstr>KUŇKA OBECNÁ</vt:lpstr>
      <vt:lpstr>ROPUCHA ZELENÁ</vt:lpstr>
      <vt:lpstr>ROPUCHA OBECNÁ</vt:lpstr>
      <vt:lpstr>ROSNIČKA ZELENÁ</vt:lpstr>
      <vt:lpstr>SKOKAN HNĚDÝ</vt:lpstr>
      <vt:lpstr>Doplň chybějící místa v textu</vt:lpstr>
      <vt:lpstr>ŘEŠENÍ</vt:lpstr>
      <vt:lpstr>Obojživelníci (zápis do sešitu)</vt:lpstr>
      <vt:lpstr>DÚ z online hodiny</vt:lpstr>
      <vt:lpstr>Odpověz na otázky: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Ilona Skořepová</dc:creator>
  <cp:lastModifiedBy>Zbyněk Koláčný</cp:lastModifiedBy>
  <cp:revision>19</cp:revision>
  <dcterms:created xsi:type="dcterms:W3CDTF">2016-10-10T06:08:12Z</dcterms:created>
  <dcterms:modified xsi:type="dcterms:W3CDTF">2020-11-08T18:46:21Z</dcterms:modified>
</cp:coreProperties>
</file>